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4" r:id="rId5"/>
    <p:sldId id="263" r:id="rId6"/>
    <p:sldId id="256" r:id="rId7"/>
    <p:sldId id="257" r:id="rId8"/>
    <p:sldId id="258" r:id="rId9"/>
    <p:sldId id="259" r:id="rId10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8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6583362"/>
          </a:xfrm>
          <a:ln w="76200"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5400" dirty="0" smtClean="0">
                <a:latin typeface="Centaur" pitchFamily="18" charset="0"/>
              </a:rPr>
              <a:t>The </a:t>
            </a:r>
            <a:r>
              <a:rPr lang="en-US" sz="8000" dirty="0" smtClean="0">
                <a:latin typeface="Centaur" pitchFamily="18" charset="0"/>
              </a:rPr>
              <a:t/>
            </a:r>
            <a:br>
              <a:rPr lang="en-US" sz="8000" dirty="0" smtClean="0">
                <a:latin typeface="Centaur" pitchFamily="18" charset="0"/>
              </a:rPr>
            </a:br>
            <a:r>
              <a:rPr lang="en-US" sz="13800" dirty="0" smtClean="0">
                <a:latin typeface="Centaur" pitchFamily="18" charset="0"/>
              </a:rPr>
              <a:t>“Empire</a:t>
            </a:r>
            <a:br>
              <a:rPr lang="en-US" sz="13800" dirty="0" smtClean="0">
                <a:latin typeface="Centaur" pitchFamily="18" charset="0"/>
              </a:rPr>
            </a:br>
            <a:r>
              <a:rPr lang="en-US" sz="13800" dirty="0" smtClean="0">
                <a:latin typeface="Centaur" pitchFamily="18" charset="0"/>
              </a:rPr>
              <a:t>of Liberty”</a:t>
            </a:r>
            <a:endParaRPr lang="en-US" sz="8000" dirty="0">
              <a:latin typeface="Centaur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7800" u="sng" dirty="0" smtClean="0">
                <a:latin typeface="Centaur" pitchFamily="18" charset="0"/>
              </a:rPr>
              <a:t>American &amp; National Identity (NAT)</a:t>
            </a:r>
            <a:endParaRPr lang="en-US" sz="78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National identity and group identities (race, gender, class, ethnic, regional, etc.)</a:t>
            </a:r>
          </a:p>
          <a:p>
            <a:pPr algn="ctr">
              <a:buNone/>
            </a:pPr>
            <a:endParaRPr lang="en-US" sz="8800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7800" u="sng" dirty="0" smtClean="0">
                <a:latin typeface="Centaur" pitchFamily="18" charset="0"/>
              </a:rPr>
              <a:t>Work, Exchange &amp; </a:t>
            </a:r>
            <a:r>
              <a:rPr lang="en-US" sz="7800" u="sng" dirty="0" smtClean="0">
                <a:latin typeface="Centaur" pitchFamily="18" charset="0"/>
              </a:rPr>
              <a:t>Technology (WXT)</a:t>
            </a:r>
            <a:endParaRPr lang="en-US" sz="78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Agriculture, commerce, industry, trade, labor, technological innovations, and government role in the economy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u="sng" dirty="0" smtClean="0">
                <a:latin typeface="Centaur" pitchFamily="18" charset="0"/>
              </a:rPr>
              <a:t>Migration &amp; Settlement (MIG)</a:t>
            </a:r>
            <a:endParaRPr lang="en-US" sz="72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Migration, immigration, social interaction, population patterns</a:t>
            </a:r>
          </a:p>
          <a:p>
            <a:pPr algn="ctr">
              <a:buNone/>
            </a:pPr>
            <a:endParaRPr lang="en-US" sz="8800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7200" u="sng" dirty="0" smtClean="0">
                <a:latin typeface="Centaur" pitchFamily="18" charset="0"/>
              </a:rPr>
              <a:t>Politics &amp; </a:t>
            </a:r>
            <a:r>
              <a:rPr lang="en-US" sz="7200" u="sng" dirty="0" smtClean="0">
                <a:latin typeface="Centaur" pitchFamily="18" charset="0"/>
              </a:rPr>
              <a:t>Power (POL)</a:t>
            </a:r>
            <a:endParaRPr lang="en-US" sz="72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Government, federalism, three branches, parties and elections, civil rights and civil liberties, citizenship, reforms, Constitutional interpretation,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7800" u="sng" dirty="0" smtClean="0">
                <a:latin typeface="Centaur" pitchFamily="18" charset="0"/>
              </a:rPr>
              <a:t>America in the </a:t>
            </a:r>
            <a:r>
              <a:rPr lang="en-US" sz="7800" u="sng" dirty="0" smtClean="0">
                <a:latin typeface="Centaur" pitchFamily="18" charset="0"/>
              </a:rPr>
              <a:t>World (WOR)</a:t>
            </a:r>
            <a:endParaRPr lang="en-US" sz="78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Colonization, diplomacy, military action, trade, debates about America’s role</a:t>
            </a:r>
          </a:p>
          <a:p>
            <a:pPr algn="ctr">
              <a:buNone/>
            </a:pPr>
            <a:endParaRPr lang="en-US" sz="8800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7800" u="sng" dirty="0" smtClean="0">
                <a:latin typeface="Centaur" pitchFamily="18" charset="0"/>
              </a:rPr>
              <a:t>Geography &amp; the Environment (GEO)</a:t>
            </a:r>
            <a:endParaRPr lang="en-US" sz="78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Human and physical geography, climate, resources, regions, impact of environment on life, environmentalism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u="sng" dirty="0" smtClean="0">
                <a:latin typeface="Centaur" pitchFamily="18" charset="0"/>
              </a:rPr>
              <a:t>Culture &amp; Society (CUL)</a:t>
            </a:r>
            <a:endParaRPr lang="en-US" sz="7200" u="sng" dirty="0" smtClean="0">
              <a:latin typeface="Centaur" pitchFamily="18" charset="0"/>
            </a:endParaRPr>
          </a:p>
          <a:p>
            <a:pPr algn="ctr">
              <a:buNone/>
            </a:pPr>
            <a:r>
              <a:rPr lang="en-US" sz="2400" dirty="0" smtClean="0">
                <a:latin typeface="Centaur" pitchFamily="18" charset="0"/>
              </a:rPr>
              <a:t>Moral, philosophical, religious, scientific, political, economic, and cultural values, social mores, creative expression, modernity vs. </a:t>
            </a:r>
            <a:r>
              <a:rPr lang="en-US" sz="2400" dirty="0" smtClean="0">
                <a:latin typeface="Centaur" pitchFamily="18" charset="0"/>
              </a:rPr>
              <a:t>tradition, gender, racial, and regional identities</a:t>
            </a:r>
            <a:endParaRPr lang="en-US" sz="2400" dirty="0" smtClean="0">
              <a:latin typeface="Centaur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-6rDIPcJJcj4/TVtaZL5dfbI/AAAAAAAAAAM/uy1bQai0Edw/s1600/westw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76200"/>
            <a:ext cx="17068801" cy="13179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-6rDIPcJJcj4/TVtaZL5dfbI/AAAAAAAAAAM/uy1bQai0Edw/s1600/westw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24801" y="-76200"/>
            <a:ext cx="17068801" cy="13179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-6rDIPcJJcj4/TVtaZL5dfbI/AAAAAAAAAAM/uy1bQai0Edw/s1600/westw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-6321552"/>
            <a:ext cx="17068801" cy="13179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3.bp.blogspot.com/-6rDIPcJJcj4/TVtaZL5dfbI/AAAAAAAAAAM/uy1bQai0Edw/s1600/westwar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924801" y="-6321552"/>
            <a:ext cx="17068801" cy="13179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1492</TotalTime>
  <Words>185</Words>
  <Application>Microsoft Office PowerPoint</Application>
  <PresentationFormat>On-screen Show (4:3)</PresentationFormat>
  <Paragraphs>18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 “Empire of Liberty”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jjohnson</cp:lastModifiedBy>
  <cp:revision>26</cp:revision>
  <dcterms:created xsi:type="dcterms:W3CDTF">2006-08-16T00:00:00Z</dcterms:created>
  <dcterms:modified xsi:type="dcterms:W3CDTF">2016-08-31T17:48:17Z</dcterms:modified>
</cp:coreProperties>
</file>